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25203150" cy="36004500"/>
  <p:notesSz cx="7099300" cy="10234613"/>
  <p:defaultTextStyle>
    <a:defPPr>
      <a:defRPr lang="pt-PT"/>
    </a:defPPr>
    <a:lvl1pPr marL="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79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58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37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16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395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274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53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32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33315"/>
    <a:srgbClr val="FFCCFF"/>
    <a:srgbClr val="CC00FF"/>
    <a:srgbClr val="FF9900"/>
    <a:srgbClr val="FF0066"/>
    <a:srgbClr val="943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9"/>
    <p:restoredTop sz="92308" autoAdjust="0"/>
  </p:normalViewPr>
  <p:slideViewPr>
    <p:cSldViewPr>
      <p:cViewPr>
        <p:scale>
          <a:sx n="31" d="100"/>
          <a:sy n="31" d="100"/>
        </p:scale>
        <p:origin x="1680" y="-2696"/>
      </p:cViewPr>
      <p:guideLst>
        <p:guide orient="horz" pos="11340"/>
        <p:guide pos="7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C:\Users\F&#225;bio\Desktop\Tese\Inqu&#233;ritos%20-%20respost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81872188889635"/>
          <c:y val="0.13318553746225"/>
          <c:w val="0.915530183727034"/>
          <c:h val="0.619174321959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'Comandos Global'!$F$49</c:f>
              <c:strCache>
                <c:ptCount val="1"/>
                <c:pt idx="0">
                  <c:v>Not intuitive at 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'Comandos Global'!$C$50:$E$57</c:f>
              <c:strCache>
                <c:ptCount val="7"/>
                <c:pt idx="0">
                  <c:v>Movimento  (joystick)</c:v>
                </c:pt>
                <c:pt idx="1">
                  <c:v>Seleção  (joystick)</c:v>
                </c:pt>
                <c:pt idx="2">
                  <c:v>Rotação (joystick)</c:v>
                </c:pt>
                <c:pt idx="3">
                  <c:v>Rotação (Leap Motion)</c:v>
                </c:pt>
                <c:pt idx="4">
                  <c:v>Criação de cópia   (joystick)</c:v>
                </c:pt>
                <c:pt idx="5">
                  <c:v>Translação (joystick)</c:v>
                </c:pt>
                <c:pt idx="6">
                  <c:v>Translação (Leap Motion)</c:v>
                </c:pt>
              </c:strCache>
            </c:strRef>
          </c:cat>
          <c:val>
            <c:numRef>
              <c:f>'Comandos Global'!$F$50:$F$57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75-47BD-908F-26228C037E2A}"/>
            </c:ext>
          </c:extLst>
        </c:ser>
        <c:ser>
          <c:idx val="1"/>
          <c:order val="1"/>
          <c:tx>
            <c:strRef>
              <c:f>'Comandos Global'!$G$49</c:f>
              <c:strCache>
                <c:ptCount val="1"/>
                <c:pt idx="0">
                  <c:v>Far from beening intuitive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'Comandos Global'!$C$50:$E$57</c:f>
              <c:strCache>
                <c:ptCount val="7"/>
                <c:pt idx="0">
                  <c:v>Movimento  (joystick)</c:v>
                </c:pt>
                <c:pt idx="1">
                  <c:v>Seleção  (joystick)</c:v>
                </c:pt>
                <c:pt idx="2">
                  <c:v>Rotação (joystick)</c:v>
                </c:pt>
                <c:pt idx="3">
                  <c:v>Rotação (Leap Motion)</c:v>
                </c:pt>
                <c:pt idx="4">
                  <c:v>Criação de cópia   (joystick)</c:v>
                </c:pt>
                <c:pt idx="5">
                  <c:v>Translação (joystick)</c:v>
                </c:pt>
                <c:pt idx="6">
                  <c:v>Translação (Leap Motion)</c:v>
                </c:pt>
              </c:strCache>
            </c:strRef>
          </c:cat>
          <c:val>
            <c:numRef>
              <c:f>'Comandos Global'!$G$50:$G$57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4.0</c:v>
                </c:pt>
                <c:pt idx="4">
                  <c:v>1.0</c:v>
                </c:pt>
                <c:pt idx="5">
                  <c:v>0.0</c:v>
                </c:pt>
                <c:pt idx="6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75-47BD-908F-26228C037E2A}"/>
            </c:ext>
          </c:extLst>
        </c:ser>
        <c:ser>
          <c:idx val="2"/>
          <c:order val="2"/>
          <c:tx>
            <c:strRef>
              <c:f>'Comandos Global'!$H$49</c:f>
              <c:strCache>
                <c:ptCount val="1"/>
                <c:pt idx="0">
                  <c:v>Requires a little training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'Comandos Global'!$C$50:$E$57</c:f>
              <c:strCache>
                <c:ptCount val="7"/>
                <c:pt idx="0">
                  <c:v>Movimento  (joystick)</c:v>
                </c:pt>
                <c:pt idx="1">
                  <c:v>Seleção  (joystick)</c:v>
                </c:pt>
                <c:pt idx="2">
                  <c:v>Rotação (joystick)</c:v>
                </c:pt>
                <c:pt idx="3">
                  <c:v>Rotação (Leap Motion)</c:v>
                </c:pt>
                <c:pt idx="4">
                  <c:v>Criação de cópia   (joystick)</c:v>
                </c:pt>
                <c:pt idx="5">
                  <c:v>Translação (joystick)</c:v>
                </c:pt>
                <c:pt idx="6">
                  <c:v>Translação (Leap Motion)</c:v>
                </c:pt>
              </c:strCache>
            </c:strRef>
          </c:cat>
          <c:val>
            <c:numRef>
              <c:f>'Comandos Global'!$H$50:$H$57</c:f>
              <c:numCache>
                <c:formatCode>General</c:formatCode>
                <c:ptCount val="8"/>
                <c:pt idx="0">
                  <c:v>11.0</c:v>
                </c:pt>
                <c:pt idx="1">
                  <c:v>10.0</c:v>
                </c:pt>
                <c:pt idx="2">
                  <c:v>6.0</c:v>
                </c:pt>
                <c:pt idx="3">
                  <c:v>17.0</c:v>
                </c:pt>
                <c:pt idx="4">
                  <c:v>9.0</c:v>
                </c:pt>
                <c:pt idx="5">
                  <c:v>8.0</c:v>
                </c:pt>
                <c:pt idx="6">
                  <c:v>16.0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875-47BD-908F-26228C037E2A}"/>
            </c:ext>
          </c:extLst>
        </c:ser>
        <c:ser>
          <c:idx val="3"/>
          <c:order val="3"/>
          <c:tx>
            <c:strRef>
              <c:f>'Comandos Global'!$I$49</c:f>
              <c:strCache>
                <c:ptCount val="1"/>
                <c:pt idx="0">
                  <c:v>Intuitive, doesn't need previous training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'Comandos Global'!$C$50:$E$57</c:f>
              <c:strCache>
                <c:ptCount val="7"/>
                <c:pt idx="0">
                  <c:v>Movimento  (joystick)</c:v>
                </c:pt>
                <c:pt idx="1">
                  <c:v>Seleção  (joystick)</c:v>
                </c:pt>
                <c:pt idx="2">
                  <c:v>Rotação (joystick)</c:v>
                </c:pt>
                <c:pt idx="3">
                  <c:v>Rotação (Leap Motion)</c:v>
                </c:pt>
                <c:pt idx="4">
                  <c:v>Criação de cópia   (joystick)</c:v>
                </c:pt>
                <c:pt idx="5">
                  <c:v>Translação (joystick)</c:v>
                </c:pt>
                <c:pt idx="6">
                  <c:v>Translação (Leap Motion)</c:v>
                </c:pt>
              </c:strCache>
            </c:strRef>
          </c:cat>
          <c:val>
            <c:numRef>
              <c:f>'Comandos Global'!$I$50:$I$57</c:f>
              <c:numCache>
                <c:formatCode>General</c:formatCode>
                <c:ptCount val="8"/>
                <c:pt idx="0">
                  <c:v>19.0</c:v>
                </c:pt>
                <c:pt idx="1">
                  <c:v>20.0</c:v>
                </c:pt>
                <c:pt idx="2">
                  <c:v>24.0</c:v>
                </c:pt>
                <c:pt idx="3">
                  <c:v>9.0</c:v>
                </c:pt>
                <c:pt idx="4">
                  <c:v>20.0</c:v>
                </c:pt>
                <c:pt idx="5">
                  <c:v>22.0</c:v>
                </c:pt>
                <c:pt idx="6">
                  <c:v>12.0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875-47BD-908F-26228C037E2A}"/>
            </c:ext>
          </c:extLst>
        </c:ser>
        <c:ser>
          <c:idx val="4"/>
          <c:order val="4"/>
          <c:tx>
            <c:strRef>
              <c:f>'Comandos Global'!$J$49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'Comandos Global'!$C$50:$E$57</c:f>
              <c:strCache>
                <c:ptCount val="7"/>
                <c:pt idx="0">
                  <c:v>Movimento  (joystick)</c:v>
                </c:pt>
                <c:pt idx="1">
                  <c:v>Seleção  (joystick)</c:v>
                </c:pt>
                <c:pt idx="2">
                  <c:v>Rotação (joystick)</c:v>
                </c:pt>
                <c:pt idx="3">
                  <c:v>Rotação (Leap Motion)</c:v>
                </c:pt>
                <c:pt idx="4">
                  <c:v>Criação de cópia   (joystick)</c:v>
                </c:pt>
                <c:pt idx="5">
                  <c:v>Translação (joystick)</c:v>
                </c:pt>
                <c:pt idx="6">
                  <c:v>Translação (Leap Motion)</c:v>
                </c:pt>
              </c:strCache>
            </c:strRef>
          </c:cat>
          <c:val>
            <c:numRef>
              <c:f>'Comandos Global'!$J$50:$J$57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75-47BD-908F-26228C037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70278400"/>
        <c:axId val="1470280176"/>
      </c:barChart>
      <c:catAx>
        <c:axId val="14702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470280176"/>
        <c:crosses val="autoZero"/>
        <c:auto val="1"/>
        <c:lblAlgn val="ctr"/>
        <c:lblOffset val="100"/>
        <c:noMultiLvlLbl val="0"/>
      </c:catAx>
      <c:valAx>
        <c:axId val="1470280176"/>
        <c:scaling>
          <c:orientation val="minMax"/>
          <c:max val="3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pt-PT" sz="900" baseline="0">
                    <a:latin typeface="Arial" panose="020B0604020202020204" pitchFamily="34" charset="0"/>
                  </a:rPr>
                  <a:t>Number of answers</a:t>
                </a:r>
              </a:p>
            </c:rich>
          </c:tx>
          <c:layout>
            <c:manualLayout>
              <c:xMode val="edge"/>
              <c:yMode val="edge"/>
              <c:x val="0.0"/>
              <c:y val="0.340049208156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278400"/>
        <c:crosses val="autoZero"/>
        <c:crossBetween val="between"/>
        <c:majorUnit val="2.0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0564720467539483"/>
          <c:y val="0.86090205200227"/>
          <c:w val="0.902921391774277"/>
          <c:h val="0.07144448192446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800A22C-1F0A-40C2-A7EE-C98F05B8598C}" type="datetimeFigureOut">
              <a:rPr lang="pt-PT" smtClean="0"/>
              <a:t>09/11/16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768350"/>
            <a:ext cx="26828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D8291F4-8B42-44B2-8D2A-C365FA0AE7C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431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291F4-8B42-44B2-8D2A-C365FA0AE7C9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182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90236" y="11184734"/>
            <a:ext cx="21422678" cy="7717631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80473" y="20402550"/>
            <a:ext cx="1764220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1ECF-8841-4A43-AD02-8D5AB3723269}" type="datetimeFigureOut">
              <a:rPr lang="pt-PT" smtClean="0"/>
              <a:t>09/11/16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561F-0638-4BE2-85BB-206E8808497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230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1ECF-8841-4A43-AD02-8D5AB3723269}" type="datetimeFigureOut">
              <a:rPr lang="pt-PT" smtClean="0"/>
              <a:t>09/11/16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561F-0638-4BE2-85BB-206E8808497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63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0362545" y="7567613"/>
            <a:ext cx="15629453" cy="1612868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3474184" y="7567613"/>
            <a:ext cx="46468308" cy="1612868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1ECF-8841-4A43-AD02-8D5AB3723269}" type="datetimeFigureOut">
              <a:rPr lang="pt-PT" smtClean="0"/>
              <a:t>09/11/16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561F-0638-4BE2-85BB-206E8808497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877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1ECF-8841-4A43-AD02-8D5AB3723269}" type="datetimeFigureOut">
              <a:rPr lang="pt-PT" smtClean="0"/>
              <a:t>09/11/16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561F-0638-4BE2-85BB-206E8808497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900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0875" y="23136228"/>
            <a:ext cx="21422678" cy="7150894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990875" y="15260246"/>
            <a:ext cx="21422678" cy="7875982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79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58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37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1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39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1ECF-8841-4A43-AD02-8D5AB3723269}" type="datetimeFigureOut">
              <a:rPr lang="pt-PT" smtClean="0"/>
              <a:t>09/11/16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561F-0638-4BE2-85BB-206E8808497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203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474184" y="44105513"/>
            <a:ext cx="31048881" cy="124748925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34943117" y="44105513"/>
            <a:ext cx="31048881" cy="124748925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1ECF-8841-4A43-AD02-8D5AB3723269}" type="datetimeFigureOut">
              <a:rPr lang="pt-PT" smtClean="0"/>
              <a:t>09/11/16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561F-0638-4BE2-85BB-206E8808497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683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60158" y="8059343"/>
            <a:ext cx="11135768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260158" y="11418094"/>
            <a:ext cx="11135768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12802852" y="8059343"/>
            <a:ext cx="11140142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12802852" y="11418094"/>
            <a:ext cx="11140142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1ECF-8841-4A43-AD02-8D5AB3723269}" type="datetimeFigureOut">
              <a:rPr lang="pt-PT" smtClean="0"/>
              <a:t>09/11/16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561F-0638-4BE2-85BB-206E8808497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744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1ECF-8841-4A43-AD02-8D5AB3723269}" type="datetimeFigureOut">
              <a:rPr lang="pt-PT" smtClean="0"/>
              <a:t>09/11/16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561F-0638-4BE2-85BB-206E8808497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744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1ECF-8841-4A43-AD02-8D5AB3723269}" type="datetimeFigureOut">
              <a:rPr lang="pt-PT" smtClean="0"/>
              <a:t>09/11/16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561F-0638-4BE2-85BB-206E8808497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43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159" y="1433512"/>
            <a:ext cx="8291663" cy="6100763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853732" y="1433515"/>
            <a:ext cx="14089261" cy="30728843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260159" y="7534278"/>
            <a:ext cx="8291663" cy="24628081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1ECF-8841-4A43-AD02-8D5AB3723269}" type="datetimeFigureOut">
              <a:rPr lang="pt-PT" smtClean="0"/>
              <a:t>09/11/16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561F-0638-4BE2-85BB-206E8808497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453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9994" y="25203150"/>
            <a:ext cx="15121890" cy="2975375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939994" y="3217069"/>
            <a:ext cx="15121890" cy="21602700"/>
          </a:xfrm>
        </p:spPr>
        <p:txBody>
          <a:bodyPr/>
          <a:lstStyle>
            <a:lvl1pPr marL="0" indent="0">
              <a:buNone/>
              <a:defRPr sz="12200"/>
            </a:lvl1pPr>
            <a:lvl2pPr marL="1748790" indent="0">
              <a:buNone/>
              <a:defRPr sz="10700"/>
            </a:lvl2pPr>
            <a:lvl3pPr marL="3497580" indent="0">
              <a:buNone/>
              <a:defRPr sz="9200"/>
            </a:lvl3pPr>
            <a:lvl4pPr marL="5246370" indent="0">
              <a:buNone/>
              <a:defRPr sz="7700"/>
            </a:lvl4pPr>
            <a:lvl5pPr marL="6995160" indent="0">
              <a:buNone/>
              <a:defRPr sz="7700"/>
            </a:lvl5pPr>
            <a:lvl6pPr marL="8743950" indent="0">
              <a:buNone/>
              <a:defRPr sz="7700"/>
            </a:lvl6pPr>
            <a:lvl7pPr marL="10492740" indent="0">
              <a:buNone/>
              <a:defRPr sz="7700"/>
            </a:lvl7pPr>
            <a:lvl8pPr marL="12241530" indent="0">
              <a:buNone/>
              <a:defRPr sz="7700"/>
            </a:lvl8pPr>
            <a:lvl9pPr marL="13990320" indent="0">
              <a:buNone/>
              <a:defRPr sz="77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939994" y="28178524"/>
            <a:ext cx="15121890" cy="4225526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1ECF-8841-4A43-AD02-8D5AB3723269}" type="datetimeFigureOut">
              <a:rPr lang="pt-PT" smtClean="0"/>
              <a:t>09/11/16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561F-0638-4BE2-85BB-206E8808497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560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  <a:prstGeom prst="rect">
            <a:avLst/>
          </a:prstGeom>
        </p:spPr>
        <p:txBody>
          <a:bodyPr vert="horz" lIns="349758" tIns="174879" rIns="349758" bIns="174879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60158" y="8401053"/>
            <a:ext cx="22682835" cy="23761306"/>
          </a:xfrm>
          <a:prstGeom prst="rect">
            <a:avLst/>
          </a:prstGeom>
        </p:spPr>
        <p:txBody>
          <a:bodyPr vert="horz" lIns="349758" tIns="174879" rIns="349758" bIns="174879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2601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A1ECF-8841-4A43-AD02-8D5AB3723269}" type="datetimeFigureOut">
              <a:rPr lang="pt-PT" smtClean="0"/>
              <a:t>09/11/16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8611076" y="33370840"/>
            <a:ext cx="7980998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80622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7561F-0638-4BE2-85BB-206E8808497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23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7580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593" indent="-1311593" algn="l" defTabSz="3497580" rtl="0" eaLnBrk="1" latinLnBrk="0" hangingPunct="1">
        <a:spcBef>
          <a:spcPct val="20000"/>
        </a:spcBef>
        <a:buFont typeface="Arial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784" indent="-1092994" algn="l" defTabSz="3497580" rtl="0" eaLnBrk="1" latinLnBrk="0" hangingPunct="1">
        <a:spcBef>
          <a:spcPct val="20000"/>
        </a:spcBef>
        <a:buFont typeface="Arial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197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765" indent="-874395" algn="l" defTabSz="3497580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555" indent="-874395" algn="l" defTabSz="3497580" rtl="0" eaLnBrk="1" latinLnBrk="0" hangingPunct="1">
        <a:spcBef>
          <a:spcPct val="20000"/>
        </a:spcBef>
        <a:buFont typeface="Arial" pitchFamily="34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34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13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592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471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79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58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37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95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274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53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20" Type="http://schemas.openxmlformats.org/officeDocument/2006/relationships/image" Target="../media/image13.jpeg"/><Relationship Id="rId10" Type="http://schemas.openxmlformats.org/officeDocument/2006/relationships/chart" Target="../charts/chart2.xml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hyperlink" Target="http://www.bing.com/images/search?q=compete+2020+&amp;view=detailv2&amp;&amp;id=1CF7F68343E2DAFFB76851318C5D271AA5F8493E&amp;selectedIndex=6&amp;ccid=+8MHnNr1&amp;simid=607999728708881450&amp;thid=OIP.Mfbc3079cdaf59a1810ee002bbc97ea58o0" TargetMode="External"/><Relationship Id="rId15" Type="http://schemas.openxmlformats.org/officeDocument/2006/relationships/image" Target="../media/image10.jpeg"/><Relationship Id="rId16" Type="http://schemas.openxmlformats.org/officeDocument/2006/relationships/hyperlink" Target="http://www.bing.com/images/search?q=Portugal+2020&amp;view=detailv2&amp;&amp;id=C5797E43564FE78F8BA3ABE0066B680AC7CEF06F&amp;selectedIndex=2&amp;ccid=/nyL9xp8&amp;simid=608041364117262277&amp;thid=OIP.Mfe7c8bf71a7c2c1b7f763b1b1d3d2d1ao0" TargetMode="External"/><Relationship Id="rId17" Type="http://schemas.openxmlformats.org/officeDocument/2006/relationships/image" Target="../media/image11.jpeg"/><Relationship Id="rId18" Type="http://schemas.openxmlformats.org/officeDocument/2006/relationships/image" Target="../media/image12.jpeg"/><Relationship Id="rId19" Type="http://schemas.openxmlformats.org/officeDocument/2006/relationships/hyperlink" Target="http://www.bing.com/images/search?q=FCT&amp;view=detailv2&amp;&amp;id=4D653375AAA6BB2D5D5BC0DFE38B20598D4B14B5&amp;selectedIndex=0&amp;ccid=HHDrp/zS&amp;simid=608012355905257619&amp;thid=OIP.M1c70eba7fcd29fe3b2b813d2d00b89b6H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chart" Target="../charts/chart1.xml"/><Relationship Id="rId5" Type="http://schemas.openxmlformats.org/officeDocument/2006/relationships/image" Target="../media/image2.png"/><Relationship Id="rId6" Type="http://schemas.openxmlformats.org/officeDocument/2006/relationships/image" Target="../media/image3.tiff"/><Relationship Id="rId7" Type="http://schemas.openxmlformats.org/officeDocument/2006/relationships/image" Target="../media/image4.png"/><Relationship Id="rId8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" y="-30777"/>
            <a:ext cx="25210431" cy="283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267"/>
          <p:cNvSpPr txBox="1">
            <a:spLocks noChangeArrowheads="1"/>
          </p:cNvSpPr>
          <p:nvPr/>
        </p:nvSpPr>
        <p:spPr bwMode="auto">
          <a:xfrm>
            <a:off x="-3350" y="34806365"/>
            <a:ext cx="25206325" cy="1197885"/>
          </a:xfrm>
          <a:prstGeom prst="rect">
            <a:avLst/>
          </a:prstGeom>
          <a:solidFill>
            <a:srgbClr val="8C2D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445" tIns="36722" rIns="73445" bIns="36722"/>
          <a:lstStyle>
            <a:lvl1pPr defTabSz="7350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66713" defTabSz="7350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735013" defTabSz="7350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101725" defTabSz="7350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468438" defTabSz="7350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925638" defTabSz="735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382838" defTabSz="735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840038" defTabSz="735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297238" defTabSz="735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P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FEUP –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Faculty</a:t>
            </a:r>
            <a:r>
              <a:rPr lang="pt-P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of</a:t>
            </a:r>
            <a:r>
              <a:rPr lang="pt-P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Engineering</a:t>
            </a:r>
            <a:r>
              <a:rPr lang="pt-P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-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University</a:t>
            </a:r>
            <a:r>
              <a:rPr lang="pt-P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of</a:t>
            </a:r>
            <a:r>
              <a:rPr lang="pt-P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Porto</a:t>
            </a:r>
            <a:endParaRPr lang="pt-PT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algn="ctr"/>
            <a: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Rua Dr. Roberto Frias, Edf.G,4200-465 Porto </a:t>
            </a:r>
          </a:p>
          <a:p>
            <a:pPr algn="ctr"/>
            <a: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Tel</a:t>
            </a:r>
            <a:r>
              <a:rPr lang="pt-P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.: </a:t>
            </a:r>
            <a: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+351 225 </a:t>
            </a:r>
            <a:r>
              <a:rPr lang="pt-P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081 940 </a:t>
            </a:r>
            <a:r>
              <a:rPr lang="pt-PT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e-mail</a:t>
            </a:r>
            <a:r>
              <a:rPr lang="pt-P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: </a:t>
            </a:r>
            <a:r>
              <a:rPr lang="pt-P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jppm@fe.up.pt</a:t>
            </a:r>
            <a:endParaRPr lang="pt-PT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43" name="Text Box 165"/>
          <p:cNvSpPr txBox="1">
            <a:spLocks noChangeArrowheads="1"/>
          </p:cNvSpPr>
          <p:nvPr/>
        </p:nvSpPr>
        <p:spPr bwMode="auto">
          <a:xfrm>
            <a:off x="1325890" y="3312618"/>
            <a:ext cx="23516041" cy="99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445" tIns="36722" rIns="73445" bIns="36722">
            <a:spAutoFit/>
          </a:bodyPr>
          <a:lstStyle>
            <a:lvl1pPr defTabSz="7350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14313" indent="-61913" defTabSz="7350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765175" indent="-398463" defTabSz="7350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57338" indent="-477838" defTabSz="7350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09738" defTabSz="7350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66938" defTabSz="735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4138" defTabSz="735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1338" defTabSz="735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38538" defTabSz="7350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6000" b="1" dirty="0" smtClean="0">
                <a:latin typeface="Trebuchet MS" pitchFamily="34" charset="0"/>
              </a:rPr>
              <a:t>Building Information Modelling (BIM)</a:t>
            </a:r>
            <a:endParaRPr lang="en-GB" sz="4800" b="1" i="1" dirty="0">
              <a:latin typeface="Trebuchet MS" pitchFamily="34" charset="0"/>
            </a:endParaRPr>
          </a:p>
        </p:txBody>
      </p:sp>
      <p:graphicFrame>
        <p:nvGraphicFramePr>
          <p:cNvPr id="35" name="Gráfico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232449"/>
              </p:ext>
            </p:extLst>
          </p:nvPr>
        </p:nvGraphicFramePr>
        <p:xfrm>
          <a:off x="2500038" y="9793338"/>
          <a:ext cx="6624000" cy="66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3" name="Grupo 22"/>
          <p:cNvGrpSpPr/>
          <p:nvPr/>
        </p:nvGrpSpPr>
        <p:grpSpPr>
          <a:xfrm>
            <a:off x="561272" y="5642183"/>
            <a:ext cx="24100987" cy="3021094"/>
            <a:chOff x="561272" y="6120930"/>
            <a:chExt cx="24100987" cy="3021094"/>
          </a:xfrm>
        </p:grpSpPr>
        <p:grpSp>
          <p:nvGrpSpPr>
            <p:cNvPr id="56" name="Group 197"/>
            <p:cNvGrpSpPr>
              <a:grpSpLocks/>
            </p:cNvGrpSpPr>
            <p:nvPr/>
          </p:nvGrpSpPr>
          <p:grpSpPr bwMode="auto">
            <a:xfrm>
              <a:off x="561272" y="6120930"/>
              <a:ext cx="24100987" cy="742156"/>
              <a:chOff x="678" y="8075"/>
              <a:chExt cx="9402" cy="594"/>
            </a:xfrm>
          </p:grpSpPr>
          <p:sp>
            <p:nvSpPr>
              <p:cNvPr id="57" name="Text Box 165"/>
              <p:cNvSpPr txBox="1">
                <a:spLocks noChangeArrowheads="1"/>
              </p:cNvSpPr>
              <p:nvPr/>
            </p:nvSpPr>
            <p:spPr bwMode="auto">
              <a:xfrm>
                <a:off x="678" y="8075"/>
                <a:ext cx="8424" cy="5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3445" tIns="36722" rIns="73445" bIns="36722">
                <a:spAutoFit/>
              </a:bodyPr>
              <a:lstStyle>
                <a:lvl1pPr defTabSz="7350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214313" indent="-61913" defTabSz="7350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765175" indent="-398463" defTabSz="7350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557338" indent="-477838" defTabSz="7350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709738" defTabSz="7350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166938" defTabSz="7350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624138" defTabSz="7350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081338" defTabSz="7350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538538" defTabSz="7350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pt-PT" sz="4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rebuchet MS" pitchFamily="34" charset="0"/>
                  </a:rPr>
                  <a:t>OBJECTIVES</a:t>
                </a:r>
                <a:r>
                  <a:rPr lang="pt-PT" sz="43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rebuchet MS" pitchFamily="34" charset="0"/>
                  </a:rPr>
                  <a:t> </a:t>
                </a:r>
                <a:endParaRPr lang="pt-PT" sz="32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8" name="Line 166"/>
              <p:cNvSpPr>
                <a:spLocks noChangeShapeType="1"/>
              </p:cNvSpPr>
              <p:nvPr/>
            </p:nvSpPr>
            <p:spPr bwMode="auto">
              <a:xfrm>
                <a:off x="684" y="8669"/>
                <a:ext cx="9396" cy="0"/>
              </a:xfrm>
              <a:prstGeom prst="line">
                <a:avLst/>
              </a:prstGeom>
              <a:noFill/>
              <a:ln w="317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7" name="CaixaDeTexto 6"/>
            <p:cNvSpPr txBox="1"/>
            <p:nvPr/>
          </p:nvSpPr>
          <p:spPr>
            <a:xfrm>
              <a:off x="569154" y="7141476"/>
              <a:ext cx="23986296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q"/>
              </a:pPr>
              <a:r>
                <a:rPr 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Development and assessment of new forms of interaction with BIM models and applications, in particular through the use of Natural User Interfaces (NUI) and Virtual Reality (VR)</a:t>
              </a:r>
            </a:p>
            <a:p>
              <a:pPr marL="457200" indent="-457200" algn="just">
                <a:buFont typeface="Wingdings" panose="05000000000000000000" pitchFamily="2" charset="2"/>
                <a:buChar char="q"/>
              </a:pPr>
              <a:endPara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 algn="just">
                <a:buFont typeface="Wingdings" panose="05000000000000000000" pitchFamily="2" charset="2"/>
                <a:buChar char="q"/>
              </a:pPr>
              <a:r>
                <a:rPr 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Development of BIM-based automated code checking systems</a:t>
              </a:r>
              <a:endPara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218323" y="332541"/>
            <a:ext cx="5697629" cy="1963213"/>
            <a:chOff x="8739659" y="711977"/>
            <a:chExt cx="5697629" cy="1963213"/>
          </a:xfrm>
        </p:grpSpPr>
        <p:pic>
          <p:nvPicPr>
            <p:cNvPr id="2057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33302E"/>
                </a:clrFrom>
                <a:clrTo>
                  <a:srgbClr val="33302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92"/>
            <a:stretch/>
          </p:blipFill>
          <p:spPr bwMode="auto">
            <a:xfrm>
              <a:off x="8739659" y="711977"/>
              <a:ext cx="5308743" cy="1136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8807039" y="1721083"/>
              <a:ext cx="56302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Management and Technology </a:t>
              </a:r>
              <a:endPara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of </a:t>
              </a:r>
              <a:r>
                <a:rPr lang="en-US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Building Construction</a:t>
              </a:r>
              <a:r>
                <a:rPr lang="en-GB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GB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8362215" y="-287782"/>
            <a:ext cx="7258904" cy="2746564"/>
            <a:chOff x="17184224" y="-172058"/>
            <a:chExt cx="8015966" cy="3000375"/>
          </a:xfrm>
        </p:grpSpPr>
        <p:pic>
          <p:nvPicPr>
            <p:cNvPr id="1027" name="Picture 3" descr="C:\Users\Pmeda\AppData\Local\Temp\Rar$DR00.864\Monocromático sobre fundo FEUP\variação logótipo_mono sobre cor FEUP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2095" y="144133"/>
              <a:ext cx="6264696" cy="2459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189"/>
            <p:cNvSpPr>
              <a:spLocks noChangeArrowheads="1"/>
            </p:cNvSpPr>
            <p:nvPr/>
          </p:nvSpPr>
          <p:spPr bwMode="auto">
            <a:xfrm>
              <a:off x="17184224" y="-172058"/>
              <a:ext cx="8015966" cy="300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C2D1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CD2E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pPr marL="398463" defTabSz="735013"/>
              <a:r>
                <a:rPr lang="en-US" sz="24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Department of Civil Engineering - Building Division</a:t>
              </a:r>
              <a:endParaRPr lang="en-US" sz="24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561273" y="9544033"/>
            <a:ext cx="24100986" cy="17715311"/>
            <a:chOff x="561273" y="10058056"/>
            <a:chExt cx="24100986" cy="17715311"/>
          </a:xfrm>
        </p:grpSpPr>
        <p:grpSp>
          <p:nvGrpSpPr>
            <p:cNvPr id="60" name="Group 197"/>
            <p:cNvGrpSpPr>
              <a:grpSpLocks/>
            </p:cNvGrpSpPr>
            <p:nvPr/>
          </p:nvGrpSpPr>
          <p:grpSpPr bwMode="auto">
            <a:xfrm>
              <a:off x="561273" y="10058056"/>
              <a:ext cx="24100986" cy="719667"/>
              <a:chOff x="678" y="8075"/>
              <a:chExt cx="9402" cy="576"/>
            </a:xfrm>
          </p:grpSpPr>
          <p:sp>
            <p:nvSpPr>
              <p:cNvPr id="61" name="Text Box 165"/>
              <p:cNvSpPr txBox="1">
                <a:spLocks noChangeArrowheads="1"/>
              </p:cNvSpPr>
              <p:nvPr/>
            </p:nvSpPr>
            <p:spPr bwMode="auto">
              <a:xfrm>
                <a:off x="678" y="8075"/>
                <a:ext cx="8424" cy="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3445" tIns="36722" rIns="73445" bIns="36722">
                <a:spAutoFit/>
              </a:bodyPr>
              <a:lstStyle>
                <a:lvl1pPr defTabSz="7350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214313" indent="-61913" defTabSz="7350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765175" indent="-398463" defTabSz="7350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557338" indent="-477838" defTabSz="7350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709738" defTabSz="7350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166938" defTabSz="7350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624138" defTabSz="7350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081338" defTabSz="7350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538538" defTabSz="7350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pt-PT" sz="4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rebuchet MS" pitchFamily="34" charset="0"/>
                  </a:rPr>
                  <a:t>MAIN OUTCOMES</a:t>
                </a:r>
                <a:endParaRPr lang="pt-PT" sz="40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2" name="Line 166"/>
              <p:cNvSpPr>
                <a:spLocks noChangeShapeType="1"/>
              </p:cNvSpPr>
              <p:nvPr/>
            </p:nvSpPr>
            <p:spPr bwMode="auto">
              <a:xfrm>
                <a:off x="684" y="8651"/>
                <a:ext cx="9396" cy="0"/>
              </a:xfrm>
              <a:prstGeom prst="line">
                <a:avLst/>
              </a:prstGeom>
              <a:noFill/>
              <a:ln w="317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63" name="CaixaDeTexto 62"/>
            <p:cNvSpPr txBox="1"/>
            <p:nvPr/>
          </p:nvSpPr>
          <p:spPr>
            <a:xfrm>
              <a:off x="576652" y="11161490"/>
              <a:ext cx="23892287" cy="335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q"/>
              </a:pPr>
              <a:r>
                <a:rPr 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Development of mobile applications for on-site construction inspection</a:t>
              </a:r>
            </a:p>
            <a:p>
              <a:pPr algn="just"/>
              <a:endPara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 algn="just">
                <a:buFont typeface="Wingdings" panose="05000000000000000000" pitchFamily="2" charset="2"/>
                <a:buChar char="q"/>
              </a:pPr>
              <a:r>
                <a:rPr 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Development of Virtual Reality Natural User Interfaces and assessment of their usability</a:t>
              </a:r>
            </a:p>
            <a:p>
              <a:pPr marL="457200" indent="-457200" algn="just">
                <a:buFont typeface="Wingdings" panose="05000000000000000000" pitchFamily="2" charset="2"/>
                <a:buChar char="q"/>
              </a:pPr>
              <a:endPara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 algn="just">
                <a:buFont typeface="Wingdings" panose="05000000000000000000" pitchFamily="2" charset="2"/>
                <a:buChar char="q"/>
              </a:pPr>
              <a:r>
                <a:rPr 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Development of software tools for the automation of Rainwater Runoff LEED credits</a:t>
              </a:r>
            </a:p>
            <a:p>
              <a:pPr algn="just"/>
              <a:endPara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 algn="just">
                <a:buFont typeface="Wingdings" panose="05000000000000000000" pitchFamily="2" charset="2"/>
                <a:buChar char="q"/>
              </a:pPr>
              <a:r>
                <a:rPr 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Assessment of BIM adoption in Portugal (including survey with about 400 replies from construction professionals)</a:t>
              </a: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1080295" y="20299327"/>
              <a:ext cx="74134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Assessment of usability of different VR interface methods</a:t>
              </a:r>
              <a:endParaRPr lang="en-GB" sz="2000" dirty="0"/>
            </a:p>
          </p:txBody>
        </p:sp>
        <p:sp>
          <p:nvSpPr>
            <p:cNvPr id="104" name="Retângulo 103"/>
            <p:cNvSpPr/>
            <p:nvPr/>
          </p:nvSpPr>
          <p:spPr>
            <a:xfrm>
              <a:off x="9827577" y="20380930"/>
              <a:ext cx="608636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Gesture-based interaction with BIM modelling applications </a:t>
              </a:r>
              <a:r>
                <a:rPr lang="mr-IN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–</a:t>
              </a:r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tests performed with participants from different age and professional groups</a:t>
              </a:r>
              <a:endParaRPr lang="en-GB" sz="2000" dirty="0"/>
            </a:p>
          </p:txBody>
        </p:sp>
        <p:sp>
          <p:nvSpPr>
            <p:cNvPr id="105" name="Retângulo 104"/>
            <p:cNvSpPr/>
            <p:nvPr/>
          </p:nvSpPr>
          <p:spPr>
            <a:xfrm>
              <a:off x="17808303" y="20276452"/>
              <a:ext cx="487396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BIM adoption survey</a:t>
              </a:r>
              <a:endParaRPr lang="en-GB" sz="2000" dirty="0"/>
            </a:p>
          </p:txBody>
        </p:sp>
        <p:sp>
          <p:nvSpPr>
            <p:cNvPr id="107" name="Retângulo 106"/>
            <p:cNvSpPr/>
            <p:nvPr/>
          </p:nvSpPr>
          <p:spPr>
            <a:xfrm>
              <a:off x="16268393" y="27373257"/>
              <a:ext cx="79537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Tools for the automation of Rainwater Runoff LEED credits</a:t>
              </a:r>
              <a:endParaRPr lang="en-GB" sz="2000" dirty="0"/>
            </a:p>
          </p:txBody>
        </p:sp>
      </p:grpSp>
      <p:pic>
        <p:nvPicPr>
          <p:cNvPr id="124" name="Picture 4" descr="CONSTRUCT_300dpi_Vertical_CorOficial_F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11" y="407907"/>
            <a:ext cx="2621220" cy="19024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grpSp>
        <p:nvGrpSpPr>
          <p:cNvPr id="25" name="Grupo 24"/>
          <p:cNvGrpSpPr/>
          <p:nvPr/>
        </p:nvGrpSpPr>
        <p:grpSpPr>
          <a:xfrm>
            <a:off x="356810" y="27939354"/>
            <a:ext cx="24425383" cy="5592789"/>
            <a:chOff x="356810" y="28772241"/>
            <a:chExt cx="24425383" cy="5592789"/>
          </a:xfrm>
        </p:grpSpPr>
        <p:grpSp>
          <p:nvGrpSpPr>
            <p:cNvPr id="64" name="Group 197"/>
            <p:cNvGrpSpPr>
              <a:grpSpLocks/>
            </p:cNvGrpSpPr>
            <p:nvPr/>
          </p:nvGrpSpPr>
          <p:grpSpPr bwMode="auto">
            <a:xfrm>
              <a:off x="509486" y="28772241"/>
              <a:ext cx="24272707" cy="689681"/>
              <a:chOff x="652" y="13089"/>
              <a:chExt cx="9396" cy="552"/>
            </a:xfrm>
          </p:grpSpPr>
          <p:sp>
            <p:nvSpPr>
              <p:cNvPr id="68" name="Text Box 165"/>
              <p:cNvSpPr txBox="1">
                <a:spLocks noChangeArrowheads="1"/>
              </p:cNvSpPr>
              <p:nvPr/>
            </p:nvSpPr>
            <p:spPr bwMode="auto">
              <a:xfrm>
                <a:off x="678" y="13089"/>
                <a:ext cx="8424" cy="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3445" tIns="36722" rIns="73445" bIns="36722">
                <a:spAutoFit/>
              </a:bodyPr>
              <a:lstStyle>
                <a:lvl1pPr defTabSz="7350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214313" indent="-61913" defTabSz="7350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765175" indent="-398463" defTabSz="7350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557338" indent="-477838" defTabSz="7350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709738" defTabSz="7350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166938" defTabSz="7350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624138" defTabSz="7350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081338" defTabSz="7350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538538" defTabSz="7350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pt-PT" sz="4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rebuchet MS" pitchFamily="34" charset="0"/>
                  </a:rPr>
                  <a:t>R&amp;D PROJECTS (STARTING IN 2016)</a:t>
                </a:r>
                <a:endParaRPr lang="pt-PT" sz="40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9" name="Line 166"/>
              <p:cNvSpPr>
                <a:spLocks noChangeShapeType="1"/>
              </p:cNvSpPr>
              <p:nvPr/>
            </p:nvSpPr>
            <p:spPr bwMode="auto">
              <a:xfrm>
                <a:off x="652" y="13633"/>
                <a:ext cx="9396" cy="0"/>
              </a:xfrm>
              <a:prstGeom prst="line">
                <a:avLst/>
              </a:prstGeom>
              <a:noFill/>
              <a:ln w="317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86" name="CaixaDeTexto 85"/>
            <p:cNvSpPr txBox="1"/>
            <p:nvPr/>
          </p:nvSpPr>
          <p:spPr>
            <a:xfrm>
              <a:off x="356810" y="29840715"/>
              <a:ext cx="23767063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q"/>
              </a:pPr>
              <a:r>
                <a:rPr lang="en-GB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“SUDOE Stations of Transport </a:t>
              </a:r>
              <a:r>
                <a:rPr lang="en-GB" sz="3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OPposed</a:t>
              </a:r>
              <a:r>
                <a:rPr lang="en-GB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to CO2”: SOE1/P3/E0032, FEDER – </a:t>
              </a:r>
              <a:r>
                <a:rPr lang="en-GB" sz="3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Interreg</a:t>
              </a:r>
              <a:r>
                <a:rPr lang="en-GB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SUDOE</a:t>
              </a:r>
            </a:p>
            <a:p>
              <a:pPr marL="2205990" lvl="1" indent="-457200" algn="just">
                <a:buFont typeface="Wingdings" panose="05000000000000000000" pitchFamily="2" charset="2"/>
                <a:buChar char="q"/>
              </a:pPr>
              <a:r>
                <a:rPr lang="en-GB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Total EU Grant: €865.555 (2016-2019)</a:t>
              </a:r>
            </a:p>
            <a:p>
              <a:pPr marL="2205990" lvl="1" indent="-457200" algn="just">
                <a:buFont typeface="Wingdings" panose="05000000000000000000" pitchFamily="2" charset="2"/>
                <a:buChar char="q"/>
              </a:pPr>
              <a:r>
                <a:rPr lang="en-GB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Energy assessment in transport buildings; Reality Capture using Laser Scanning; BIM to support energy assessment</a:t>
              </a:r>
            </a:p>
            <a:p>
              <a:pPr marL="457200" indent="-457200" algn="just">
                <a:buFont typeface="Wingdings" panose="05000000000000000000" pitchFamily="2" charset="2"/>
                <a:buChar char="q"/>
              </a:pPr>
              <a:r>
                <a:rPr lang="en-GB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“Educational Lab – Big Machine”: 2016-1-PT01-KA201-022986, Erasmus+</a:t>
              </a:r>
            </a:p>
            <a:p>
              <a:pPr marL="2205990" lvl="1" indent="-457200" algn="just">
                <a:buFont typeface="Wingdings" panose="05000000000000000000" pitchFamily="2" charset="2"/>
                <a:buChar char="q"/>
              </a:pPr>
              <a:r>
                <a:rPr lang="en-GB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Total grant: €158.010; FEUP, Project Leader: €66.545 (2016-2018)</a:t>
              </a:r>
            </a:p>
            <a:p>
              <a:pPr marL="2205990" lvl="1" indent="-457200" algn="just">
                <a:buFont typeface="Wingdings" panose="05000000000000000000" pitchFamily="2" charset="2"/>
                <a:buChar char="q"/>
              </a:pPr>
              <a:r>
                <a:rPr lang="en-GB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Development of Outreach Activities; Development of scaled physical models; Development of online educational content accessible through QR codes; Development of immersive VR models; Development of BIM models</a:t>
              </a:r>
              <a:endPara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85608" y="14833899"/>
            <a:ext cx="8319352" cy="4929216"/>
          </a:xfrm>
          <a:prstGeom prst="rect">
            <a:avLst/>
          </a:prstGeom>
        </p:spPr>
      </p:pic>
      <p:pic>
        <p:nvPicPr>
          <p:cNvPr id="126" name="Picture 4" descr="https://scontent-vie1-1.xx.fbcdn.net/v/t34.0-12/13644058_10206968695959244_1592348870_n.jpg?oh=f72f8929e255ad09ef85780cf2fa3c4b&amp;oe=5780CD0B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5" t="1007"/>
          <a:stretch/>
        </p:blipFill>
        <p:spPr bwMode="auto">
          <a:xfrm>
            <a:off x="10286206" y="14833898"/>
            <a:ext cx="5169109" cy="489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1" name="Gráfico 24">
            <a:extLst>
              <a:ext uri="{FF2B5EF4-FFF2-40B4-BE49-F238E27FC236}">
                <a16:creationI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="http://schemas.openxmlformats.org/wordprocessingml/2006/main" xmlns:w10="urn:schemas-microsoft-com:office:word" xmlns:v="urn:schemas-microsoft-com:vml" xmlns:o="urn:schemas-microsoft-com:office:office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03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85764"/>
              </p:ext>
            </p:extLst>
          </p:nvPr>
        </p:nvGraphicFramePr>
        <p:xfrm>
          <a:off x="1272209" y="14836004"/>
          <a:ext cx="7394713" cy="4929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32" name="Picture 13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144" y="21612158"/>
            <a:ext cx="8963306" cy="507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Imagem 95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318" y="21811539"/>
            <a:ext cx="2712529" cy="4826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1" y="21809575"/>
            <a:ext cx="8706562" cy="4897442"/>
          </a:xfrm>
          <a:prstGeom prst="rect">
            <a:avLst/>
          </a:prstGeom>
        </p:spPr>
      </p:pic>
      <p:sp>
        <p:nvSpPr>
          <p:cNvPr id="135" name="Retângulo 15"/>
          <p:cNvSpPr/>
          <p:nvPr/>
        </p:nvSpPr>
        <p:spPr>
          <a:xfrm>
            <a:off x="1510827" y="26809604"/>
            <a:ext cx="7413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Mobile application </a:t>
            </a:r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for infrastructure inspection</a:t>
            </a:r>
            <a:endParaRPr lang="en-GB" sz="2000" dirty="0"/>
          </a:p>
        </p:txBody>
      </p:sp>
      <p:sp>
        <p:nvSpPr>
          <p:cNvPr id="136" name="Retângulo 15"/>
          <p:cNvSpPr/>
          <p:nvPr/>
        </p:nvSpPr>
        <p:spPr>
          <a:xfrm>
            <a:off x="11089405" y="26812810"/>
            <a:ext cx="3168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Mobile </a:t>
            </a:r>
            <a:r>
              <a:rPr 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Construction Management application</a:t>
            </a:r>
            <a:endParaRPr lang="en-GB" sz="2000" dirty="0"/>
          </a:p>
        </p:txBody>
      </p:sp>
      <p:pic>
        <p:nvPicPr>
          <p:cNvPr id="1025" name="Imagem 8" descr="http://tse1.mm.bing.net/th?&amp;id=OIP.Mfbc3079cdaf59a1810ee002bbc97ea58o0&amp;w=300&amp;h=300&amp;c=0&amp;pid=1.9&amp;rs=0&amp;p=0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711" y="4482508"/>
            <a:ext cx="21336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m 5" descr="http://tse3.mm.bing.net/th?id=OIP.Mfe7c8bf71a7c2c1b7f763b1b1d3d2d1ao0&amp;w=214&amp;h=145&amp;c=7&amp;rs=1&amp;qlt=90&amp;o=4&amp;pid=1.1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419" y="4176714"/>
            <a:ext cx="160178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7" descr="C:\Users\rmarques\AppData\Local\Microsoft\Windows\INetCache\Content.Word\UE_Cor_Legenda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897" y="4359413"/>
            <a:ext cx="12795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m 6" descr="http://tse1.mm.bing.net/th?&amp;id=OIP.M1c70eba7fcd29fe3b2b813d2d00b89b6H0&amp;w=300&amp;h=300&amp;c=0&amp;pid=1.9&amp;rs=0&amp;p=0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977" y="4307536"/>
            <a:ext cx="150495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61272" y="33877109"/>
            <a:ext cx="242209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Times" charset="0"/>
                <a:cs typeface="Times New Roman" charset="0"/>
              </a:rPr>
              <a:t>This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Times" charset="0"/>
                <a:cs typeface="Times New Roman" charset="0"/>
              </a:rPr>
              <a:t>work was financially supported by: Project POCI-01-0145-FEDER-007457 - CONSTRUCT - Institute of R&amp;D In Structures and Construction funded by FEDER funds through COMPETE2020 -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Times" charset="0"/>
                <a:cs typeface="Times New Roman" charset="0"/>
              </a:rPr>
              <a:t>Programa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Times" charset="0"/>
                <a:cs typeface="Times New Roman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Times" charset="0"/>
                <a:cs typeface="Times New Roman" charset="0"/>
              </a:rPr>
              <a:t>Operacional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Times" charset="0"/>
                <a:cs typeface="Times New Roman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Times" charset="0"/>
                <a:cs typeface="Times New Roman" charset="0"/>
              </a:rPr>
              <a:t>Competitividade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Times" charset="0"/>
                <a:cs typeface="Times New Roman" charset="0"/>
              </a:rPr>
              <a:t> 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Times" charset="0"/>
                <a:cs typeface="Times New Roman" charset="0"/>
              </a:rPr>
              <a:t>Internacionalização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Times" charset="0"/>
                <a:cs typeface="Times New Roman" charset="0"/>
              </a:rPr>
              <a:t> (POCI)  – and by national funds through FCT -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Times" charset="0"/>
                <a:cs typeface="Times New Roman" charset="0"/>
              </a:rPr>
              <a:t>Fundação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Times" charset="0"/>
                <a:cs typeface="Times New Roman" charset="0"/>
              </a:rPr>
              <a:t> para 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Times" charset="0"/>
                <a:cs typeface="Times New Roman" charset="0"/>
              </a:rPr>
              <a:t>Ciência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Times" charset="0"/>
                <a:cs typeface="Times New Roman" charset="0"/>
              </a:rPr>
              <a:t> e 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Times" charset="0"/>
                <a:cs typeface="Times New Roman" charset="0"/>
              </a:rPr>
              <a:t>Tecnologia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Times" charset="0"/>
                <a:cs typeface="Times New Roman" charset="0"/>
              </a:rPr>
              <a:t>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Times" charset="0"/>
              <a:cs typeface="Times New Roman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57200"/>
            <a:ext cx="252031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457200"/>
            <a:ext cx="2520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Line 166"/>
          <p:cNvSpPr>
            <a:spLocks noChangeShapeType="1"/>
          </p:cNvSpPr>
          <p:nvPr/>
        </p:nvSpPr>
        <p:spPr bwMode="auto">
          <a:xfrm>
            <a:off x="661886" y="33772002"/>
            <a:ext cx="24272707" cy="0"/>
          </a:xfrm>
          <a:prstGeom prst="line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800" b="1" dirty="0" err="1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348</Words>
  <Application>Microsoft Macintosh PowerPoint</Application>
  <PresentationFormat>Custom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 Narrow</vt:lpstr>
      <vt:lpstr>Calibri</vt:lpstr>
      <vt:lpstr>Times</vt:lpstr>
      <vt:lpstr>Times New Roman</vt:lpstr>
      <vt:lpstr>Trebuchet MS</vt:lpstr>
      <vt:lpstr>Wingdings</vt:lpstr>
      <vt:lpstr>Arial</vt:lpstr>
      <vt:lpstr>Tema do Office</vt:lpstr>
      <vt:lpstr>PowerPoint Presentation</vt:lpstr>
    </vt:vector>
  </TitlesOfParts>
  <Company>FEUP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PMeda</dc:creator>
  <cp:lastModifiedBy>João Pedro Poças Martins</cp:lastModifiedBy>
  <cp:revision>138</cp:revision>
  <cp:lastPrinted>2016-11-08T18:05:24Z</cp:lastPrinted>
  <dcterms:created xsi:type="dcterms:W3CDTF">2011-12-15T16:00:56Z</dcterms:created>
  <dcterms:modified xsi:type="dcterms:W3CDTF">2016-11-09T14:24:56Z</dcterms:modified>
</cp:coreProperties>
</file>